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8" r:id="rId8"/>
    <p:sldId id="261" r:id="rId9"/>
    <p:sldId id="262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9CB0FA-4545-E942-9D67-E9858EE7F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BİLİNÇLİ TEKNOLOJİ KULLANIMI</a:t>
            </a:r>
          </a:p>
        </p:txBody>
      </p:sp>
    </p:spTree>
    <p:extLst>
      <p:ext uri="{BB962C8B-B14F-4D97-AF65-F5344CB8AC3E}">
        <p14:creationId xmlns:p14="http://schemas.microsoft.com/office/powerpoint/2010/main" val="3097259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F9BEAE-4D2E-D344-AAFC-A782EFF47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Gereğinden Fazla Teknoloji Kullanımı Nelere Sebep Olur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684CF7-3F78-E54A-A895-367503F54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/>
              <a:t>Göz Sağlığımız olumsuz etkilenir.</a:t>
            </a:r>
          </a:p>
          <a:p>
            <a:r>
              <a:rPr lang="tr-TR" sz="2400"/>
              <a:t>Beden sağlığımız olumsuz etkilenir. </a:t>
            </a:r>
          </a:p>
          <a:p>
            <a:r>
              <a:rPr lang="tr-TR" sz="2400"/>
              <a:t>Teknolojik aletlerle gereğinden fazla vakit geçirmek hareketsizliğe  hareketsiz kalmak ise hızlı kilo artışına sebep olur.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88C42ABD-B1E2-0943-903C-66CF9BD1F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914" y="4069080"/>
            <a:ext cx="4324969" cy="231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078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12F05D-D37B-C14B-9CA1-B0270B3E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Nelere dikkat etmeliyiz?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9BFCA4-DEA3-B94B-934A-61B87B96C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/>
              <a:t>Teknolojik aletlerle vakit geçirirken bir büyüğümüzün (anne,babamızın) haberi olmalı ve gerektiğinde onlardan yardım istemeliyiz.</a:t>
            </a:r>
          </a:p>
          <a:p>
            <a:endParaRPr lang="tr-TR" sz="2800"/>
          </a:p>
          <a:p>
            <a:r>
              <a:rPr lang="tr-TR" sz="2800"/>
              <a:t>Anne babamızın bizim teknoloji kullanımınıza için belirlediği sınırlara uymalıyız.</a:t>
            </a:r>
          </a:p>
        </p:txBody>
      </p:sp>
    </p:spTree>
    <p:extLst>
      <p:ext uri="{BB962C8B-B14F-4D97-AF65-F5344CB8AC3E}">
        <p14:creationId xmlns:p14="http://schemas.microsoft.com/office/powerpoint/2010/main" val="535001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5E043B-A99F-AD43-A398-311D7FC4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Nelere Dikkat Etmeliyiz?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878F43-9B8F-614D-91A8-155B64F19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İnternette güvenli olmayan sitelere girmemeliyiz.</a:t>
            </a:r>
          </a:p>
          <a:p>
            <a:r>
              <a:rPr lang="tr-TR" sz="2800" dirty="0"/>
              <a:t>Güvenli olmayan, zararlı içerikler içeren sayfalara kimlik bilgilerimizi vermemeliyiz.</a:t>
            </a:r>
          </a:p>
          <a:p>
            <a:r>
              <a:rPr lang="tr-TR" sz="2800" dirty="0"/>
              <a:t>Tanımadığımız, kim olduğunu bilmediğimiz insanlarla kimlik bilgilerimizi, adres, okul bilgimizi paylaşmamalıyız.</a:t>
            </a:r>
          </a:p>
          <a:p>
            <a:r>
              <a:rPr lang="tr-TR" sz="2800" dirty="0"/>
              <a:t>Kötü niyetli kişilerle karşılaştığımızda onlarla iletişim kurmamalıyız ve hemen </a:t>
            </a:r>
            <a:r>
              <a:rPr lang="tr-TR" sz="2800"/>
              <a:t>bir </a:t>
            </a:r>
            <a:r>
              <a:rPr lang="tr-TR" sz="2800" smtClean="0"/>
              <a:t>büyüğümüze </a:t>
            </a:r>
            <a:r>
              <a:rPr lang="tr-TR" sz="2800" dirty="0"/>
              <a:t>haber vermeliyiz.</a:t>
            </a:r>
          </a:p>
        </p:txBody>
      </p:sp>
    </p:spTree>
    <p:extLst>
      <p:ext uri="{BB962C8B-B14F-4D97-AF65-F5344CB8AC3E}">
        <p14:creationId xmlns:p14="http://schemas.microsoft.com/office/powerpoint/2010/main" val="2830193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892C17-8561-7344-BC6C-5534F22C4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Vaktimizi Nasıl Değerlendirebiliriz?</a:t>
            </a:r>
            <a:br>
              <a:rPr lang="tr-TR"/>
            </a:br>
            <a:r>
              <a:rPr lang="tr-TR"/>
              <a:t>(Aile)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16316C9C-28BC-E04B-AC9C-6217E85181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8814" y="2082415"/>
            <a:ext cx="8692614" cy="4132991"/>
          </a:xfrm>
        </p:spPr>
      </p:pic>
    </p:spTree>
    <p:extLst>
      <p:ext uri="{BB962C8B-B14F-4D97-AF65-F5344CB8AC3E}">
        <p14:creationId xmlns:p14="http://schemas.microsoft.com/office/powerpoint/2010/main" val="1385747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4D7A75-FE85-C748-83E0-466E18220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Vaktimizi Nasıl Değerlendirebiliriz?</a:t>
            </a:r>
            <a:br>
              <a:rPr lang="tr-TR"/>
            </a:br>
            <a:r>
              <a:rPr lang="tr-TR"/>
              <a:t>(Arkadaş)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D38CF7BC-A757-8945-815D-7A596A48DF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1236" y="2158425"/>
            <a:ext cx="6484195" cy="3940049"/>
          </a:xfrm>
        </p:spPr>
      </p:pic>
    </p:spTree>
    <p:extLst>
      <p:ext uri="{BB962C8B-B14F-4D97-AF65-F5344CB8AC3E}">
        <p14:creationId xmlns:p14="http://schemas.microsoft.com/office/powerpoint/2010/main" val="888039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C94C5F-4D51-8943-87C8-7DA4A7BC3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Vaktimizi Nasıl Değerlendirebiliriz?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4B9A8D-25E2-BD4D-ABE8-7395BB835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Yapboz (puzzle) yapabiliriz.</a:t>
            </a:r>
          </a:p>
          <a:p>
            <a:r>
              <a:rPr lang="tr-TR"/>
              <a:t>Satranç oynayabiliriz.</a:t>
            </a:r>
          </a:p>
          <a:p>
            <a:r>
              <a:rPr lang="tr-TR"/>
              <a:t>Boyama </a:t>
            </a:r>
          </a:p>
          <a:p>
            <a:r>
              <a:rPr lang="tr-TR"/>
              <a:t>Resim </a:t>
            </a:r>
          </a:p>
          <a:p>
            <a:r>
              <a:rPr lang="tr-TR"/>
              <a:t>Kitap okumak </a:t>
            </a:r>
          </a:p>
          <a:p>
            <a:r>
              <a:rPr lang="tr-TR"/>
              <a:t>Oyuncaklarla oynamak</a:t>
            </a:r>
          </a:p>
          <a:p>
            <a:r>
              <a:rPr lang="tr-TR"/>
              <a:t>Parka gitmek </a:t>
            </a:r>
          </a:p>
          <a:p>
            <a:r>
              <a:rPr lang="tr-TR"/>
              <a:t>Top oynamak </a:t>
            </a:r>
          </a:p>
          <a:p>
            <a:r>
              <a:rPr lang="tr-TR"/>
              <a:t>İp atlamak </a:t>
            </a:r>
          </a:p>
          <a:p>
            <a:r>
              <a:rPr lang="tr-TR"/>
              <a:t>Ailemizle zaman geçirmek </a:t>
            </a:r>
          </a:p>
        </p:txBody>
      </p:sp>
    </p:spTree>
    <p:extLst>
      <p:ext uri="{BB962C8B-B14F-4D97-AF65-F5344CB8AC3E}">
        <p14:creationId xmlns:p14="http://schemas.microsoft.com/office/powerpoint/2010/main" val="2689508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23F2D9-8E2A-C14B-BD86-043317ADE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HAYAL EDELİM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D7D348-59BD-F741-ADE1-4B5779BDB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469" y="2103120"/>
            <a:ext cx="7171706" cy="2411977"/>
          </a:xfrm>
        </p:spPr>
        <p:txBody>
          <a:bodyPr>
            <a:noAutofit/>
          </a:bodyPr>
          <a:lstStyle/>
          <a:p>
            <a:r>
              <a:rPr lang="tr-TR" sz="3600"/>
              <a:t>BIR GÜN EVIMIZDEKI  TÜM TEKNOLOJİK ALETLER (TELEFON, TABLET, BILGISAYAR, TELEVİZYON) HICBIRININ OLMADIGINI DÜŞÜNELİM, NELER YAPARDIK, HAYATIMIZ NASIL OLURDU?</a:t>
            </a:r>
          </a:p>
        </p:txBody>
      </p:sp>
    </p:spTree>
    <p:extLst>
      <p:ext uri="{BB962C8B-B14F-4D97-AF65-F5344CB8AC3E}">
        <p14:creationId xmlns:p14="http://schemas.microsoft.com/office/powerpoint/2010/main" val="2808500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12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FCB044-A23D-DE44-85DC-E04A1B47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 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6D115867-8B64-0C45-B2FD-69B79585EE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282" y="868384"/>
            <a:ext cx="3278007" cy="2560616"/>
          </a:xfrm>
        </p:spPr>
      </p:pic>
      <p:pic>
        <p:nvPicPr>
          <p:cNvPr id="5" name="Resim 5">
            <a:extLst>
              <a:ext uri="{FF2B5EF4-FFF2-40B4-BE49-F238E27FC236}">
                <a16:creationId xmlns:a16="http://schemas.microsoft.com/office/drawing/2014/main" id="{781220B4-9CBE-254E-9FD3-086DD742A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8063" y="344102"/>
            <a:ext cx="2442910" cy="2670587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16F23BB4-AB5F-0A49-B0F2-EE29BE2E94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029" y="4517449"/>
            <a:ext cx="3273334" cy="2001610"/>
          </a:xfrm>
          <a:prstGeom prst="rect">
            <a:avLst/>
          </a:prstGeom>
        </p:spPr>
      </p:pic>
      <p:pic>
        <p:nvPicPr>
          <p:cNvPr id="7" name="Resim 7">
            <a:extLst>
              <a:ext uri="{FF2B5EF4-FFF2-40B4-BE49-F238E27FC236}">
                <a16:creationId xmlns:a16="http://schemas.microsoft.com/office/drawing/2014/main" id="{E0AFE49F-CB13-8643-949C-F622F3918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747" y="1021760"/>
            <a:ext cx="3063565" cy="2407240"/>
          </a:xfrm>
          <a:prstGeom prst="rect">
            <a:avLst/>
          </a:prstGeom>
        </p:spPr>
      </p:pic>
      <p:pic>
        <p:nvPicPr>
          <p:cNvPr id="9" name="Resim 9">
            <a:extLst>
              <a:ext uri="{FF2B5EF4-FFF2-40B4-BE49-F238E27FC236}">
                <a16:creationId xmlns:a16="http://schemas.microsoft.com/office/drawing/2014/main" id="{A6BA7293-03E6-DA4C-9CC8-31DC1F9C7B4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379" t="-4423" r="8573" b="-6714"/>
          <a:stretch/>
        </p:blipFill>
        <p:spPr>
          <a:xfrm>
            <a:off x="8501785" y="4433757"/>
            <a:ext cx="3381302" cy="2424243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B22B6169-5615-B242-976B-85F4A67EBF95}"/>
              </a:ext>
            </a:extLst>
          </p:cNvPr>
          <p:cNvSpPr txBox="1"/>
          <p:nvPr/>
        </p:nvSpPr>
        <p:spPr>
          <a:xfrm>
            <a:off x="3702847" y="3229486"/>
            <a:ext cx="487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>
                <a:latin typeface="Arial Black" panose="020B0604020202020204" pitchFamily="34" charset="0"/>
                <a:ea typeface="Amasis MT Pro Black" panose="02000000000000000000" pitchFamily="2" charset="0"/>
                <a:cs typeface="Arial Black" panose="020B0604020202020204" pitchFamily="34" charset="0"/>
              </a:rPr>
              <a:t>GÜNLÜK HAYATTA  </a:t>
            </a:r>
          </a:p>
          <a:p>
            <a:pPr algn="ctr"/>
            <a:r>
              <a:rPr lang="tr-TR" sz="2800" b="1">
                <a:latin typeface="Arial Black" panose="020B0604020202020204" pitchFamily="34" charset="0"/>
                <a:ea typeface="Amasis MT Pro Black" panose="02000000000000000000" pitchFamily="2" charset="0"/>
                <a:cs typeface="Arial Black" panose="020B0604020202020204" pitchFamily="34" charset="0"/>
              </a:rPr>
              <a:t>SIKÇA</a:t>
            </a:r>
            <a:r>
              <a:rPr lang="tr-TR" sz="2800">
                <a:latin typeface="Arial Black" panose="020B0604020202020204" pitchFamily="34" charset="0"/>
                <a:ea typeface="Amasis MT Pro Black" panose="02000000000000000000" pitchFamily="2" charset="0"/>
                <a:cs typeface="Arial Black" panose="020B0604020202020204" pitchFamily="34" charset="0"/>
              </a:rPr>
              <a:t> </a:t>
            </a:r>
            <a:r>
              <a:rPr lang="tr-TR" sz="2800" b="1">
                <a:latin typeface="Arial Black" panose="020B0604020202020204" pitchFamily="34" charset="0"/>
                <a:ea typeface="Amasis MT Pro Black" panose="02000000000000000000" pitchFamily="2" charset="0"/>
                <a:cs typeface="Arial Black" panose="020B0604020202020204" pitchFamily="34" charset="0"/>
              </a:rPr>
              <a:t>KULLANDIĞIMIZ</a:t>
            </a:r>
            <a:r>
              <a:rPr lang="tr-TR" sz="2800">
                <a:latin typeface="Arial Black" panose="020B0604020202020204" pitchFamily="34" charset="0"/>
                <a:ea typeface="Amasis MT Pro Black" panose="02000000000000000000" pitchFamily="2" charset="0"/>
                <a:cs typeface="Arial Black" panose="020B0604020202020204" pitchFamily="34" charset="0"/>
              </a:rPr>
              <a:t> </a:t>
            </a:r>
            <a:r>
              <a:rPr lang="tr-TR" sz="2800" b="1">
                <a:latin typeface="Arial Black" panose="020B0604020202020204" pitchFamily="34" charset="0"/>
                <a:ea typeface="Amasis MT Pro Black" panose="02000000000000000000" pitchFamily="2" charset="0"/>
                <a:cs typeface="Arial Black" panose="020B0604020202020204" pitchFamily="34" charset="0"/>
              </a:rPr>
              <a:t>TEKNOLOJİK</a:t>
            </a:r>
            <a:r>
              <a:rPr lang="tr-TR" sz="2800">
                <a:latin typeface="Arial Black" panose="020B0604020202020204" pitchFamily="34" charset="0"/>
                <a:ea typeface="Amasis MT Pro Black" panose="02000000000000000000" pitchFamily="2" charset="0"/>
                <a:cs typeface="Arial Black" panose="020B0604020202020204" pitchFamily="34" charset="0"/>
              </a:rPr>
              <a:t> </a:t>
            </a:r>
            <a:r>
              <a:rPr lang="tr-TR" sz="2800" b="1">
                <a:latin typeface="Arial Black" panose="020B0604020202020204" pitchFamily="34" charset="0"/>
                <a:ea typeface="Amasis MT Pro Black" panose="02000000000000000000" pitchFamily="2" charset="0"/>
                <a:cs typeface="Arial Black" panose="020B0604020202020204" pitchFamily="34" charset="0"/>
              </a:rPr>
              <a:t>ARAÇLAR</a:t>
            </a:r>
            <a:r>
              <a:rPr lang="tr-TR" sz="2800">
                <a:latin typeface="Arial Black" panose="020B0604020202020204" pitchFamily="34" charset="0"/>
                <a:ea typeface="Amasis MT Pro Black" panose="02000000000000000000" pitchFamily="2" charset="0"/>
                <a:cs typeface="Arial Black" panose="020B0604020202020204" pitchFamily="34" charset="0"/>
              </a:rPr>
              <a:t> 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F6B4994-B7AB-9B47-A2C8-B4F4ECB8348F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tr-TR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14B7D60D-C8D7-E64F-9D79-837172792171}"/>
              </a:ext>
            </a:extLst>
          </p:cNvPr>
          <p:cNvSpPr txBox="1"/>
          <p:nvPr/>
        </p:nvSpPr>
        <p:spPr>
          <a:xfrm>
            <a:off x="1664014" y="468274"/>
            <a:ext cx="1764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2000" b="1"/>
              <a:t>TELEFON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21069118-D64E-A74E-A6A5-26E26C2A2C2F}"/>
              </a:ext>
            </a:extLst>
          </p:cNvPr>
          <p:cNvSpPr txBox="1"/>
          <p:nvPr/>
        </p:nvSpPr>
        <p:spPr>
          <a:xfrm>
            <a:off x="1615871" y="4064425"/>
            <a:ext cx="172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/>
              <a:t>TABLET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A4582272-7215-A54F-847C-22EF9DF645A3}"/>
              </a:ext>
            </a:extLst>
          </p:cNvPr>
          <p:cNvSpPr txBox="1"/>
          <p:nvPr/>
        </p:nvSpPr>
        <p:spPr>
          <a:xfrm>
            <a:off x="9278036" y="68371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/>
              <a:t>BİLGİSAYAR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591546AD-A53A-6C47-8289-8ECED487072E}"/>
              </a:ext>
            </a:extLst>
          </p:cNvPr>
          <p:cNvSpPr txBox="1"/>
          <p:nvPr/>
        </p:nvSpPr>
        <p:spPr>
          <a:xfrm>
            <a:off x="9296400" y="41481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/>
              <a:t>TELEVİZYON</a:t>
            </a:r>
          </a:p>
        </p:txBody>
      </p:sp>
    </p:spTree>
    <p:extLst>
      <p:ext uri="{BB962C8B-B14F-4D97-AF65-F5344CB8AC3E}">
        <p14:creationId xmlns:p14="http://schemas.microsoft.com/office/powerpoint/2010/main" val="415530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A482EA-B742-B24D-B661-4F2A0348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739" y="1081734"/>
            <a:ext cx="3321380" cy="1614953"/>
          </a:xfrm>
        </p:spPr>
        <p:txBody>
          <a:bodyPr>
            <a:normAutofit/>
          </a:bodyPr>
          <a:lstStyle/>
          <a:p>
            <a:r>
              <a:rPr lang="tr-TR" sz="2000" b="1"/>
              <a:t>Günümüzde Haberleşme 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8E6DC2BF-BE3A-934D-94BC-E51574A43B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3118" y="2235528"/>
            <a:ext cx="1834157" cy="2126766"/>
          </a:xfrm>
        </p:spPr>
      </p:pic>
      <p:pic>
        <p:nvPicPr>
          <p:cNvPr id="5" name="Resim 5">
            <a:extLst>
              <a:ext uri="{FF2B5EF4-FFF2-40B4-BE49-F238E27FC236}">
                <a16:creationId xmlns:a16="http://schemas.microsoft.com/office/drawing/2014/main" id="{7054E7A3-5CD0-5A49-9399-2BD1E1E94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988" y="2235528"/>
            <a:ext cx="2126765" cy="2126765"/>
          </a:xfrm>
          <a:prstGeom prst="rect">
            <a:avLst/>
          </a:prstGeom>
        </p:spPr>
      </p:pic>
      <p:pic>
        <p:nvPicPr>
          <p:cNvPr id="7" name="Resim 7">
            <a:extLst>
              <a:ext uri="{FF2B5EF4-FFF2-40B4-BE49-F238E27FC236}">
                <a16:creationId xmlns:a16="http://schemas.microsoft.com/office/drawing/2014/main" id="{798E172C-40FA-4247-A1A1-603B4CC83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9277" y="2350325"/>
            <a:ext cx="2170581" cy="2011968"/>
          </a:xfrm>
          <a:prstGeom prst="rect">
            <a:avLst/>
          </a:prstGeom>
        </p:spPr>
      </p:pic>
      <p:pic>
        <p:nvPicPr>
          <p:cNvPr id="9" name="Resim 9">
            <a:extLst>
              <a:ext uri="{FF2B5EF4-FFF2-40B4-BE49-F238E27FC236}">
                <a16:creationId xmlns:a16="http://schemas.microsoft.com/office/drawing/2014/main" id="{E8D3D5DF-01F6-814B-AD4F-1363DBCBB3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8962" y="2406971"/>
            <a:ext cx="2295525" cy="1990725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5B9DA27A-461E-B246-A6EB-DFC63E8E4E85}"/>
              </a:ext>
            </a:extLst>
          </p:cNvPr>
          <p:cNvSpPr txBox="1"/>
          <p:nvPr/>
        </p:nvSpPr>
        <p:spPr>
          <a:xfrm>
            <a:off x="7076883" y="1708341"/>
            <a:ext cx="412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/>
              <a:t>Eskiden Haberleşme İmkanları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9DE045F9-C6A4-5B40-B623-B01C2188D155}"/>
              </a:ext>
            </a:extLst>
          </p:cNvPr>
          <p:cNvSpPr txBox="1"/>
          <p:nvPr/>
        </p:nvSpPr>
        <p:spPr>
          <a:xfrm>
            <a:off x="1253118" y="647754"/>
            <a:ext cx="9795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/>
              <a:t>TEKNOLOJİNİN HAYATIMIZA KATKILARI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0C0A4F16-CCB7-3545-B7BC-C9BB759F1089}"/>
              </a:ext>
            </a:extLst>
          </p:cNvPr>
          <p:cNvSpPr txBox="1"/>
          <p:nvPr/>
        </p:nvSpPr>
        <p:spPr>
          <a:xfrm>
            <a:off x="1403248" y="5149659"/>
            <a:ext cx="8968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b="1"/>
              <a:t>Eskiden uzaktaki yakınlarımızla haberleşmek için mektup yazmak veya yolculuk etmek gerekirken</a:t>
            </a:r>
          </a:p>
          <a:p>
            <a:pPr algn="l"/>
            <a:r>
              <a:rPr lang="tr-TR" b="1"/>
              <a:t>Günümüzde mesaj atarak arayarak kısa sürede haberleşmeyi sağlayabiliyoruz.</a:t>
            </a:r>
          </a:p>
        </p:txBody>
      </p:sp>
    </p:spTree>
    <p:extLst>
      <p:ext uri="{BB962C8B-B14F-4D97-AF65-F5344CB8AC3E}">
        <p14:creationId xmlns:p14="http://schemas.microsoft.com/office/powerpoint/2010/main" val="141074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A07496-E753-B84C-9215-7E41820B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409869"/>
            <a:ext cx="5311239" cy="4038261"/>
          </a:xfrm>
        </p:spPr>
        <p:txBody>
          <a:bodyPr>
            <a:normAutofit/>
          </a:bodyPr>
          <a:lstStyle/>
          <a:p>
            <a:r>
              <a:rPr lang="tr-TR" sz="2400" b="1">
                <a:latin typeface="+mn-lt"/>
              </a:rPr>
              <a:t>Eskiden bir bilgiye ulaşmak için daha çok kitaplar, ansiklopediler kullanılırken </a:t>
            </a:r>
            <a:br>
              <a:rPr lang="tr-TR" sz="2400" b="1">
                <a:latin typeface="+mn-lt"/>
              </a:rPr>
            </a:br>
            <a:r>
              <a:rPr lang="tr-TR" sz="2400" b="1">
                <a:latin typeface="+mn-lt"/>
              </a:rPr>
              <a:t>günümüzde internet aracılığıyla bilgiye kısa  sürede ulaşılabiliyor </a:t>
            </a:r>
          </a:p>
        </p:txBody>
      </p:sp>
      <p:pic>
        <p:nvPicPr>
          <p:cNvPr id="5" name="Resim 5">
            <a:extLst>
              <a:ext uri="{FF2B5EF4-FFF2-40B4-BE49-F238E27FC236}">
                <a16:creationId xmlns:a16="http://schemas.microsoft.com/office/drawing/2014/main" id="{BD52AAE1-2987-AC40-8D58-0DD2001EDE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5781" y="1288319"/>
            <a:ext cx="3240573" cy="1878434"/>
          </a:xfr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5967D396-DDFB-2540-9A2A-C6538DE87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82" y="3814949"/>
            <a:ext cx="3240573" cy="217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77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4">
            <a:extLst>
              <a:ext uri="{FF2B5EF4-FFF2-40B4-BE49-F238E27FC236}">
                <a16:creationId xmlns:a16="http://schemas.microsoft.com/office/drawing/2014/main" id="{97503378-01D4-FB43-8B19-126774797A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4351" y="4381500"/>
            <a:ext cx="3498142" cy="1916474"/>
          </a:xfr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238BA307-8852-664C-9960-19857619A7F2}"/>
              </a:ext>
            </a:extLst>
          </p:cNvPr>
          <p:cNvSpPr txBox="1"/>
          <p:nvPr/>
        </p:nvSpPr>
        <p:spPr>
          <a:xfrm>
            <a:off x="6789509" y="2861616"/>
            <a:ext cx="50470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2000" b="1"/>
              <a:t>Bilinçli bir şekilde kullanıldığında teknoloji hayatımızı kolaylaştırır.</a:t>
            </a:r>
          </a:p>
          <a:p>
            <a:pPr algn="l"/>
            <a:r>
              <a:rPr lang="tr-TR" sz="2000" b="1"/>
              <a:t>İşlerimizi kısa sürede yapabilmemizi, bilgiye kolaylıkla ulaşabilmemizi sağlar.</a:t>
            </a:r>
          </a:p>
        </p:txBody>
      </p:sp>
      <p:pic>
        <p:nvPicPr>
          <p:cNvPr id="6" name="Resim 6">
            <a:extLst>
              <a:ext uri="{FF2B5EF4-FFF2-40B4-BE49-F238E27FC236}">
                <a16:creationId xmlns:a16="http://schemas.microsoft.com/office/drawing/2014/main" id="{E850DAE8-3D87-E241-826B-7C214482A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866" y="1073109"/>
            <a:ext cx="2811112" cy="28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03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92858F-03BA-D349-9998-DA3BAA016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Teknolojinin Zararları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26FA6A-A3E9-014A-B6EF-E1E1D418F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/>
              <a:t>Beden Sağlığımızı Olumsuz Etkiler </a:t>
            </a:r>
          </a:p>
          <a:p>
            <a:r>
              <a:rPr lang="tr-TR" sz="2400"/>
              <a:t>Zihinsel Becerilerimizi Zayıflatır </a:t>
            </a:r>
          </a:p>
          <a:p>
            <a:r>
              <a:rPr lang="tr-TR" sz="2400"/>
              <a:t>Sosyal Becerilerimizi Olumsuz Etkiler </a:t>
            </a:r>
          </a:p>
          <a:p>
            <a:r>
              <a:rPr lang="tr-TR" sz="2400"/>
              <a:t>Öfke, Korku, Kaygı</a:t>
            </a:r>
          </a:p>
          <a:p>
            <a:r>
              <a:rPr lang="tr-TR" sz="2400"/>
              <a:t>Teknoloji Bağımlılığı 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B7A88947-5063-D344-AD1C-21C0971FF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2202" y="2290620"/>
            <a:ext cx="4356760" cy="2276759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8E206374-45DA-1D4A-8DE6-804318DAF86C}"/>
              </a:ext>
            </a:extLst>
          </p:cNvPr>
          <p:cNvSpPr txBox="1"/>
          <p:nvPr/>
        </p:nvSpPr>
        <p:spPr>
          <a:xfrm>
            <a:off x="1066800" y="5501088"/>
            <a:ext cx="10177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2000" b="1"/>
              <a:t>Teknolojinin zararlı yönleriyle karşılaşmamamız için </a:t>
            </a:r>
          </a:p>
          <a:p>
            <a:pPr algn="l"/>
            <a:r>
              <a:rPr lang="tr-TR" sz="2000" b="1"/>
              <a:t>BİLİNÇLİ TEKNOLOJİ KULLANIMINI öğrenmemiz gerekir.</a:t>
            </a:r>
          </a:p>
        </p:txBody>
      </p:sp>
    </p:spTree>
    <p:extLst>
      <p:ext uri="{BB962C8B-B14F-4D97-AF65-F5344CB8AC3E}">
        <p14:creationId xmlns:p14="http://schemas.microsoft.com/office/powerpoint/2010/main" val="203087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08E928-A770-D44A-AEFB-27BC1C3F0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Teknoloji Bağımlılığı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036EA5-CC25-9F49-8858-FFAD3FFE3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/>
              <a:t>Teknolojik aletlerle </a:t>
            </a:r>
          </a:p>
          <a:p>
            <a:r>
              <a:rPr lang="tr-TR" sz="2400"/>
              <a:t>Telefon, tablet, televizyon, oyun konsolu gibi cihazlarla </a:t>
            </a:r>
          </a:p>
          <a:p>
            <a:r>
              <a:rPr lang="tr-TR" sz="2400"/>
              <a:t>gereğinden fazla, uzun süre vakit geçirmek Teknoloji Bağımlılığına sebep olur. </a:t>
            </a:r>
          </a:p>
          <a:p>
            <a:r>
              <a:rPr lang="tr-TR" sz="2400"/>
              <a:t>Teknoloji Bağımlısı olmak hayatımızı tamamen olumsuz etkiler.</a:t>
            </a:r>
          </a:p>
          <a:p>
            <a:r>
              <a:rPr lang="tr-TR" sz="2400"/>
              <a:t>Yapmanız gereken ödevlerimizi sorumluluklarımızı yapamaz hale geliriz.</a:t>
            </a:r>
          </a:p>
          <a:p>
            <a:r>
              <a:rPr lang="tr-TR" sz="2400"/>
              <a:t>Çesitli hastalıklara yakalanabiliriz.</a:t>
            </a:r>
          </a:p>
        </p:txBody>
      </p:sp>
    </p:spTree>
    <p:extLst>
      <p:ext uri="{BB962C8B-B14F-4D97-AF65-F5344CB8AC3E}">
        <p14:creationId xmlns:p14="http://schemas.microsoft.com/office/powerpoint/2010/main" val="15964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99B0EB-FE7C-A547-AE91-A2CC4511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298212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tr-TR" b="1"/>
              <a:t>BİLİNÇLİ TEKNOLOJİ  KULLANIMI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625B19-7B8D-E744-8B99-C2F73D8AB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391" y="3192393"/>
            <a:ext cx="8003474" cy="1991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/>
              <a:t>Teknolojinin yaşamımızı kolaylaştırması amacıyla gerektiği kadar kullanılmasına</a:t>
            </a:r>
          </a:p>
          <a:p>
            <a:pPr marL="0" indent="0">
              <a:buNone/>
            </a:pPr>
            <a:r>
              <a:rPr lang="tr-TR" sz="2400"/>
              <a:t>Hayatımızın  diğer bölümlerini (aile ilişkilerimiz, okul başarımız, beslenme, uyku, oyun) olumsuz etkilememesine bilinçli teknoloji kullanımı denir.</a:t>
            </a:r>
          </a:p>
          <a:p>
            <a:pPr marL="0" indent="0">
              <a:buNone/>
            </a:pPr>
            <a:endParaRPr lang="tr-TR" b="1"/>
          </a:p>
        </p:txBody>
      </p:sp>
    </p:spTree>
    <p:extLst>
      <p:ext uri="{BB962C8B-B14F-4D97-AF65-F5344CB8AC3E}">
        <p14:creationId xmlns:p14="http://schemas.microsoft.com/office/powerpoint/2010/main" val="427304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F7C755-4877-4943-B254-74AB7F8D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79" y="66733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tr-TR"/>
              <a:t>TEKNOLOJİYİ NASIL BİLİNÇLİ KULLANABİLİRİZ?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6FE0F6-98D7-A447-BED4-944386106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7157" y="2437113"/>
            <a:ext cx="4710051" cy="3018113"/>
          </a:xfrm>
        </p:spPr>
        <p:txBody>
          <a:bodyPr>
            <a:normAutofit/>
          </a:bodyPr>
          <a:lstStyle/>
          <a:p>
            <a:r>
              <a:rPr lang="tr-TR" sz="3200" dirty="0"/>
              <a:t>GÜNLÜK TEKNOLOJİ KULLANIMINA BİR SINIR BELİRLE.</a:t>
            </a:r>
          </a:p>
          <a:p>
            <a:pPr marL="0" indent="0">
              <a:buNone/>
            </a:pPr>
            <a:r>
              <a:rPr lang="tr-TR" sz="3200" dirty="0"/>
              <a:t>        </a:t>
            </a:r>
            <a:r>
              <a:rPr lang="tr-TR" sz="3200" dirty="0" smtClean="0"/>
              <a:t>(45 dakika)</a:t>
            </a:r>
            <a:endParaRPr lang="tr-TR" sz="32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DABE1B18-0AA4-0A4D-B122-41AB6EB82AA0}"/>
              </a:ext>
            </a:extLst>
          </p:cNvPr>
          <p:cNvSpPr txBox="1"/>
          <p:nvPr/>
        </p:nvSpPr>
        <p:spPr>
          <a:xfrm>
            <a:off x="2403362" y="5054313"/>
            <a:ext cx="7934509" cy="730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2000"/>
              <a:t>Ekran karşısında geçirilen süreye sınır koymamak TEKNOLOJİ BAĞIMLILIĞINA SEBEP OLABİLİR.</a:t>
            </a:r>
          </a:p>
        </p:txBody>
      </p:sp>
      <p:pic>
        <p:nvPicPr>
          <p:cNvPr id="5" name="Resim 5">
            <a:extLst>
              <a:ext uri="{FF2B5EF4-FFF2-40B4-BE49-F238E27FC236}">
                <a16:creationId xmlns:a16="http://schemas.microsoft.com/office/drawing/2014/main" id="{ED7ECC01-A9D4-BC45-895B-314675885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761" y="243711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99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390</Words>
  <Application>Microsoft Office PowerPoint</Application>
  <PresentationFormat>Geniş ekran</PresentationFormat>
  <Paragraphs>66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Amasis MT Pro Black</vt:lpstr>
      <vt:lpstr>Arial Black</vt:lpstr>
      <vt:lpstr>Century Gothic</vt:lpstr>
      <vt:lpstr>Garamond</vt:lpstr>
      <vt:lpstr>Sabun</vt:lpstr>
      <vt:lpstr>BİLİNÇLİ TEKNOLOJİ KULLANIMI</vt:lpstr>
      <vt:lpstr> </vt:lpstr>
      <vt:lpstr>Günümüzde Haberleşme </vt:lpstr>
      <vt:lpstr>Eskiden bir bilgiye ulaşmak için daha çok kitaplar, ansiklopediler kullanılırken  günümüzde internet aracılığıyla bilgiye kısa  sürede ulaşılabiliyor </vt:lpstr>
      <vt:lpstr>PowerPoint Sunusu</vt:lpstr>
      <vt:lpstr>Teknolojinin Zararları</vt:lpstr>
      <vt:lpstr>Teknoloji Bağımlılığı</vt:lpstr>
      <vt:lpstr>BİLİNÇLİ TEKNOLOJİ  KULLANIMI NEDİR?</vt:lpstr>
      <vt:lpstr>TEKNOLOJİYİ NASIL BİLİNÇLİ KULLANABİLİRİZ?</vt:lpstr>
      <vt:lpstr>Gereğinden Fazla Teknoloji Kullanımı Nelere Sebep Olur ?</vt:lpstr>
      <vt:lpstr>Nelere dikkat etmeliyiz?</vt:lpstr>
      <vt:lpstr>Nelere Dikkat Etmeliyiz?</vt:lpstr>
      <vt:lpstr>Vaktimizi Nasıl Değerlendirebiliriz? (Aile)</vt:lpstr>
      <vt:lpstr>Vaktimizi Nasıl Değerlendirebiliriz? (Arkadaş)</vt:lpstr>
      <vt:lpstr>Vaktimizi Nasıl Değerlendirebiliriz?</vt:lpstr>
      <vt:lpstr>HAYAL EDELİM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BİLİNÇLİ TEKNOLOJİ KULLANIMI</dc:title>
  <dc:creator>Fatma çalım</dc:creator>
  <cp:lastModifiedBy>Akif</cp:lastModifiedBy>
  <cp:revision>9</cp:revision>
  <dcterms:created xsi:type="dcterms:W3CDTF">2021-12-31T03:21:53Z</dcterms:created>
  <dcterms:modified xsi:type="dcterms:W3CDTF">2022-12-01T10:44:44Z</dcterms:modified>
</cp:coreProperties>
</file>